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3"/>
  </p:notesMasterIdLst>
  <p:sldIdLst>
    <p:sldId id="256" r:id="rId5"/>
    <p:sldId id="1018" r:id="rId6"/>
    <p:sldId id="1029" r:id="rId7"/>
    <p:sldId id="1030" r:id="rId8"/>
    <p:sldId id="1031" r:id="rId9"/>
    <p:sldId id="1032" r:id="rId10"/>
    <p:sldId id="95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C8494-4309-4AAC-8CA6-BC1C56A61B89}" v="7" dt="2026-04-22T09:57:44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/>
    <p:restoredTop sz="93034" autoAdjust="0"/>
  </p:normalViewPr>
  <p:slideViewPr>
    <p:cSldViewPr snapToGrid="0" snapToObjects="1">
      <p:cViewPr varScale="1">
        <p:scale>
          <a:sx n="111" d="100"/>
          <a:sy n="11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Edgell" userId="d40a9894-64da-44a8-b4f5-e21a2915dc94" providerId="ADAL" clId="{8468DA41-43D1-46CF-8A7E-D83638323ECA}"/>
    <pc:docChg chg="modSld">
      <pc:chgData name="M Edgell" userId="d40a9894-64da-44a8-b4f5-e21a2915dc94" providerId="ADAL" clId="{8468DA41-43D1-46CF-8A7E-D83638323ECA}" dt="2026-04-22T09:57:44.843" v="6" actId="20577"/>
      <pc:docMkLst>
        <pc:docMk/>
      </pc:docMkLst>
      <pc:sldChg chg="modSp">
        <pc:chgData name="M Edgell" userId="d40a9894-64da-44a8-b4f5-e21a2915dc94" providerId="ADAL" clId="{8468DA41-43D1-46CF-8A7E-D83638323ECA}" dt="2026-04-22T09:57:44.843" v="6" actId="20577"/>
        <pc:sldMkLst>
          <pc:docMk/>
          <pc:sldMk cId="365296059" sldId="1018"/>
        </pc:sldMkLst>
        <pc:spChg chg="mod">
          <ac:chgData name="M Edgell" userId="d40a9894-64da-44a8-b4f5-e21a2915dc94" providerId="ADAL" clId="{8468DA41-43D1-46CF-8A7E-D83638323ECA}" dt="2026-04-22T09:57:44.843" v="6" actId="20577"/>
          <ac:spMkLst>
            <pc:docMk/>
            <pc:sldMk cId="365296059" sldId="1018"/>
            <ac:spMk id="3" creationId="{F6285F38-98DE-4746-A2A4-771CDD0D97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Approximately 10 minutes is needed for this session.</a:t>
            </a:r>
          </a:p>
          <a:p>
            <a:endParaRPr lang="en-US" i="1" dirty="0"/>
          </a:p>
          <a:p>
            <a:r>
              <a:rPr lang="en-US" i="1" dirty="0"/>
              <a:t>Notes</a:t>
            </a:r>
            <a:r>
              <a:rPr lang="en-US" i="1" baseline="0" dirty="0"/>
              <a:t> are provided to help you lead the presentation.</a:t>
            </a:r>
          </a:p>
          <a:p>
            <a:r>
              <a:rPr lang="en-US" i="1" baseline="0" dirty="0"/>
              <a:t>Notes in italics are for your attention only.</a:t>
            </a:r>
            <a:endParaRPr lang="en-US" i="1" dirty="0"/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Provide copies of ‘Reading at Home Booklet 2’ from Oxford Owl for each parent.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complete the phonics screening check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end of Year 1 so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can be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children are being taught to read successfully.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takes between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and five minutes.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do not manage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read </a:t>
            </a:r>
            <a:r>
              <a:rPr lang="en-US" sz="14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words successfully, they are given extra support, and repeat the check at the end of Year 2.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all children will be able to read accurately before they begin Year 3.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complete the phonics screening check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end of Year 1 so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can be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children are being taught to read successfully.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takes between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and five minutes.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do not manage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read </a:t>
            </a:r>
            <a:r>
              <a:rPr lang="en-US" sz="14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words successfully, they are given extra support, and repeat the check at the end of Year 2.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all children will be able to read accurately before they begin Year 3.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1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Help your child to use </a:t>
            </a:r>
            <a:r>
              <a:rPr lang="en-US" dirty="0"/>
              <a:t>‘Special Friends’, ‘Fred Talk’ to read words.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Practise reading sounds speedily.     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Watch the Virtual Classroom films together.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Listen to your child read their Storybook every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66" y="0"/>
            <a:ext cx="9137468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EBE64A-402B-1A5B-1D48-A271DF4312CD}"/>
              </a:ext>
            </a:extLst>
          </p:cNvPr>
          <p:cNvSpPr/>
          <p:nvPr userDrawn="1"/>
        </p:nvSpPr>
        <p:spPr>
          <a:xfrm>
            <a:off x="4572000" y="6485021"/>
            <a:ext cx="4572000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85394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7" y="1385394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00017" y="1385394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3900" y="4221088"/>
            <a:ext cx="4860099" cy="1181993"/>
          </a:xfrm>
        </p:spPr>
        <p:txBody>
          <a:bodyPr>
            <a:noAutofit/>
          </a:bodyPr>
          <a:lstStyle/>
          <a:p>
            <a:r>
              <a:rPr lang="en-US" sz="2800" dirty="0"/>
              <a:t>Parent Meeting </a:t>
            </a:r>
            <a:br>
              <a:rPr lang="en-US" sz="2800" dirty="0"/>
            </a:br>
            <a:r>
              <a:rPr lang="en-US" sz="2800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 national word-reading check at the end of Year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Children read 40 words.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</a:rPr>
              <a:t>This will be carried out during a week </a:t>
            </a:r>
            <a:r>
              <a:rPr lang="en-US">
                <a:latin typeface="Comic Sans MS"/>
              </a:rPr>
              <a:t>in June.</a:t>
            </a:r>
            <a:endParaRPr lang="en-US" baseline="300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 aim is to confirm whether individual children have learnt sufficient phonic decoding and blending skills to an appropriate standard set by the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C1445-6E99-4B33-A406-E5EF42ADA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494" y="3332747"/>
            <a:ext cx="2070337" cy="28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899B-850C-4C2B-AC1F-9B3B52ED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happens during the check?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B8E9-E035-4ED8-87E6-001C1CDBE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The children will complete the check </a:t>
            </a:r>
            <a:r>
              <a:rPr lang="en-GB" altLang="en-US" b="1" dirty="0">
                <a:latin typeface="Comic Sans MS" panose="030F0702030302020204" pitchFamily="66" charset="0"/>
              </a:rPr>
              <a:t>one at a time </a:t>
            </a:r>
            <a:r>
              <a:rPr lang="en-GB" altLang="en-US" dirty="0">
                <a:latin typeface="Comic Sans MS" panose="030F0702030302020204" pitchFamily="66" charset="0"/>
              </a:rPr>
              <a:t>with their class teacher.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The check takes 5 to 10 minutes.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latin typeface="CCW Cursive Writing 1" panose="03050602040000000000" pitchFamily="66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The test contains 40 words-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latin typeface="Comic Sans MS" panose="030F0702030302020204" pitchFamily="66" charset="0"/>
              </a:rPr>
              <a:t>20 real words…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C6171-681A-4060-BF0C-8BC6501B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873" y="3264476"/>
            <a:ext cx="2122925" cy="31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1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D5B4-64CE-4843-937B-BAF5881F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happens during the check?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9668-1EDD-460D-A440-F299374C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CW Cursive Writing 1" panose="03050602040000000000" pitchFamily="66" charset="0"/>
              </a:rPr>
              <a:t>…</a:t>
            </a:r>
            <a:r>
              <a:rPr lang="en-GB" dirty="0">
                <a:latin typeface="Comic Sans MS" panose="030F0702030302020204" pitchFamily="66" charset="0"/>
              </a:rPr>
              <a:t>and 20 pseudo (alien/nonsense)words.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 These will be new to all pupils.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They do not favour children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GB" dirty="0">
                <a:latin typeface="Comic Sans MS" panose="030F0702030302020204" pitchFamily="66" charset="0"/>
              </a:rPr>
              <a:t>with a good vocabulary or good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GB" dirty="0">
                <a:latin typeface="Comic Sans MS" panose="030F0702030302020204" pitchFamily="66" charset="0"/>
              </a:rPr>
              <a:t>visual memory of words.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1A7ED-CCBD-4974-B0B2-E0DE7191E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5" t="11057" r="32223" b="6571"/>
          <a:stretch/>
        </p:blipFill>
        <p:spPr bwMode="auto">
          <a:xfrm>
            <a:off x="6580967" y="2928072"/>
            <a:ext cx="1974812" cy="254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8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03C1-2C82-42B9-8077-1F3048FD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mic Sans MS" panose="030F0702030302020204" pitchFamily="66" charset="0"/>
              </a:rPr>
              <a:t>What happens if my child does not pass?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1070-2BCA-4FB6-9FE7-4614D6EC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The Phonics Screening Check will be completed again in Year 2.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Your child will continue to have extra practice and support in class.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4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to help your child.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Practise reading sounds speedily.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Help your child to use </a:t>
            </a:r>
            <a:r>
              <a:rPr lang="en-US" dirty="0">
                <a:latin typeface="Comic Sans MS" panose="030F0702030302020204" pitchFamily="66" charset="0"/>
              </a:rPr>
              <a:t>‘Special Friends’, ‘Fred Talk’ to read words.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Look out for the RWI Virtual Classroom links on the newsletter.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Listen to your child read their Storybook(s) every 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Talk to us if you have questions or concerns.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72DBF38-5835-E687-B04E-4ADBC173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96" y="2153520"/>
            <a:ext cx="4682207" cy="31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d1ba4a-2420-4ca5-8406-322e4d3cea3c">
      <Terms xmlns="http://schemas.microsoft.com/office/infopath/2007/PartnerControls"/>
    </lcf76f155ced4ddcb4097134ff3c332f>
    <TaxCatchAll xmlns="266ab0e3-dc37-4efe-a39d-c7bbf875d83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B6EE95EB1824C99DABC10AB11224F" ma:contentTypeVersion="16" ma:contentTypeDescription="Create a new document." ma:contentTypeScope="" ma:versionID="3744e76f4078570e8893fa51e27d0127">
  <xsd:schema xmlns:xsd="http://www.w3.org/2001/XMLSchema" xmlns:xs="http://www.w3.org/2001/XMLSchema" xmlns:p="http://schemas.microsoft.com/office/2006/metadata/properties" xmlns:ns2="72d1ba4a-2420-4ca5-8406-322e4d3cea3c" xmlns:ns3="266ab0e3-dc37-4efe-a39d-c7bbf875d83b" targetNamespace="http://schemas.microsoft.com/office/2006/metadata/properties" ma:root="true" ma:fieldsID="d2b614a8b1c33779b95b28e0ce136bcf" ns2:_="" ns3:_="">
    <xsd:import namespace="72d1ba4a-2420-4ca5-8406-322e4d3cea3c"/>
    <xsd:import namespace="266ab0e3-dc37-4efe-a39d-c7bbf875d8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1ba4a-2420-4ca5-8406-322e4d3ce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6db86e-6238-4c23-8348-2ae8e555eb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ab0e3-dc37-4efe-a39d-c7bbf875d83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f91414-257b-427e-a76f-959c1b7c7974}" ma:internalName="TaxCatchAll" ma:showField="CatchAllData" ma:web="266ab0e3-dc37-4efe-a39d-c7bbf875d8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A6D2B-F10F-4E5E-830B-740BF3E8BDE7}">
  <ds:schemaRefs>
    <ds:schemaRef ds:uri="http://purl.org/dc/dcmitype/"/>
    <ds:schemaRef ds:uri="http://schemas.microsoft.com/office/2006/documentManagement/types"/>
    <ds:schemaRef ds:uri="266ab0e3-dc37-4efe-a39d-c7bbf875d83b"/>
    <ds:schemaRef ds:uri="72d1ba4a-2420-4ca5-8406-322e4d3cea3c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1209377-E1C5-45D0-A55B-80E41E5CA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F5BAC5-3B21-49A4-AAE2-536FC0A2C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1ba4a-2420-4ca5-8406-322e4d3cea3c"/>
    <ds:schemaRef ds:uri="266ab0e3-dc37-4efe-a39d-c7bbf875d8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838</TotalTime>
  <Words>518</Words>
  <Application>Microsoft Office PowerPoint</Application>
  <PresentationFormat>On-screen Show (4:3)</PresentationFormat>
  <Paragraphs>62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CCW Cursive Writing 1</vt:lpstr>
      <vt:lpstr>Comic Sans MS</vt:lpstr>
      <vt:lpstr>Garamond</vt:lpstr>
      <vt:lpstr>NEW Phonics Template</vt:lpstr>
      <vt:lpstr>Parent Meeting  Phonics Screening Check</vt:lpstr>
      <vt:lpstr>What is the Phonics Screening Check?</vt:lpstr>
      <vt:lpstr>What is the Phonics Screening Check?</vt:lpstr>
      <vt:lpstr>What happens during the check?</vt:lpstr>
      <vt:lpstr>What happens during the check?</vt:lpstr>
      <vt:lpstr>What happens if my child does not pass?</vt:lpstr>
      <vt:lpstr>How to help your child.</vt:lpstr>
      <vt:lpstr>Any questions?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M Edgell</cp:lastModifiedBy>
  <cp:revision>141</cp:revision>
  <dcterms:created xsi:type="dcterms:W3CDTF">2015-11-23T14:36:59Z</dcterms:created>
  <dcterms:modified xsi:type="dcterms:W3CDTF">2026-04-22T09:57:45Z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0x010100F4CB6EE95EB1824C99DABC10AB11224F</vt:lpwstr>
  </property>
  <property fmtid="{D5CDD505-2E9C-101B-9397-08002B2CF9AE}" pid="3" name="Order">
    <vt:r8>3421200</vt:r8>
  </property>
  <property fmtid="{D5CDD505-2E9C-101B-9397-08002B2CF9AE}" pid="4" name="MediaServiceImageTags">
    <vt:lpwstr/>
  </property>
</Properties>
</file>